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63" r:id="rId3"/>
    <p:sldId id="519" r:id="rId4"/>
    <p:sldId id="520" r:id="rId5"/>
    <p:sldId id="533" r:id="rId6"/>
    <p:sldId id="534" r:id="rId7"/>
    <p:sldId id="528" r:id="rId8"/>
    <p:sldId id="529" r:id="rId9"/>
    <p:sldId id="521" r:id="rId10"/>
    <p:sldId id="522" r:id="rId11"/>
    <p:sldId id="523" r:id="rId12"/>
    <p:sldId id="524" r:id="rId13"/>
    <p:sldId id="525" r:id="rId14"/>
    <p:sldId id="530" r:id="rId15"/>
    <p:sldId id="532" r:id="rId16"/>
    <p:sldId id="526" r:id="rId17"/>
    <p:sldId id="477" r:id="rId18"/>
    <p:sldId id="399" r:id="rId19"/>
    <p:sldId id="409" r:id="rId20"/>
    <p:sldId id="481" r:id="rId21"/>
    <p:sldId id="482" r:id="rId22"/>
    <p:sldId id="5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3/Create_Update&amp;Delete%20ProductSet/UpdateEntity.txt" TargetMode="External"/><Relationship Id="rId5" Type="http://schemas.openxmlformats.org/officeDocument/2006/relationships/hyperlink" Target="https://github.com/soyuztechnologies/Nvidia_Ui5_Fiori_Feb1/blob/master/Day%2013/Create_Update&amp;Delete%20ProductSet/DeleteEntity.txt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10" Type="http://schemas.openxmlformats.org/officeDocument/2006/relationships/image" Target="../media/image2.png"/><Relationship Id="rId4" Type="http://schemas.openxmlformats.org/officeDocument/2006/relationships/image" Target="../media/image36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1.jpg"/><Relationship Id="rId7" Type="http://schemas.openxmlformats.org/officeDocument/2006/relationships/image" Target="../media/image4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12/GetEntitySet.tx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oyuztechnologies/Nvidia_Ui5_Fiori_Feb1/blob/master/Day%2012/GETEntity%20(Single%20Record)%20Method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download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oyuztechnologies/Nvidia_Ui5_Fiori_Feb1/blob/master/Day%2013/Create_Update&amp;Delete%20ProductSet/CreateEntity(Post%20call).txt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Create Method at Sap Gateway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F6E93-6467-4D37-8AF4-5B167D99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99DFA-D60D-4C7D-A426-8D3EEEF31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31" y="1967129"/>
            <a:ext cx="5284677" cy="335301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1374CE9-0B53-4F2E-9A2B-634268F8FBDD}"/>
              </a:ext>
            </a:extLst>
          </p:cNvPr>
          <p:cNvSpPr/>
          <p:nvPr/>
        </p:nvSpPr>
        <p:spPr>
          <a:xfrm>
            <a:off x="5551633" y="3371850"/>
            <a:ext cx="945572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8196436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ECD6-2B2B-4317-A199-54782F18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14293"/>
            <a:ext cx="5632481" cy="4064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5C22-07EB-421E-8C75-D990FC0F5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27" y="2014293"/>
            <a:ext cx="4261109" cy="439684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03FA2C6-756C-42A1-8B1E-D3D03132F1C2}"/>
              </a:ext>
            </a:extLst>
          </p:cNvPr>
          <p:cNvSpPr/>
          <p:nvPr/>
        </p:nvSpPr>
        <p:spPr>
          <a:xfrm>
            <a:off x="6061136" y="3709555"/>
            <a:ext cx="1406236" cy="405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113309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getEntity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707A2D-46DA-4C97-AA59-827D8C00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057016"/>
            <a:ext cx="5315773" cy="38242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D213D4A-6D41-4AEC-BA1C-6B9B03B60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82" y="2057016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9233CE9-FF84-4EF9-B1FD-7EBAEC295C06}"/>
              </a:ext>
            </a:extLst>
          </p:cNvPr>
          <p:cNvSpPr/>
          <p:nvPr/>
        </p:nvSpPr>
        <p:spPr>
          <a:xfrm>
            <a:off x="5668983" y="3782291"/>
            <a:ext cx="1506681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5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8279563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Testing Create Method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AEDAC-0761-44A7-981C-553FAA19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13961"/>
            <a:ext cx="11443855" cy="46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the Payload for POST and PUT request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28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Body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0C7EE-5168-4105-A6A0-65FC2852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148422"/>
            <a:ext cx="4397306" cy="156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8EB7E-C3D7-4D13-9355-49953CF3E35B}"/>
              </a:ext>
            </a:extLst>
          </p:cNvPr>
          <p:cNvSpPr txBox="1"/>
          <p:nvPr/>
        </p:nvSpPr>
        <p:spPr>
          <a:xfrm>
            <a:off x="261764" y="2712027"/>
            <a:ext cx="871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the </a:t>
            </a:r>
            <a:r>
              <a:rPr lang="en-US" b="1" dirty="0"/>
              <a:t>raw </a:t>
            </a:r>
            <a:r>
              <a:rPr lang="en-US" dirty="0"/>
              <a:t>option form the radio button and then select the data type as JSON.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EAD80F-600D-4884-9EA2-11333DCA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81359"/>
            <a:ext cx="6900352" cy="32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uLnTx/>
              <a:uFillTx/>
              <a:ea typeface="+mn-ea"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Steps to Get the x-</a:t>
            </a:r>
            <a:r>
              <a:rPr lang="en-US" i="0" dirty="0" err="1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csrf</a:t>
            </a: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 token.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To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get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we need to pass the value of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x-</a:t>
            </a:r>
            <a:r>
              <a:rPr lang="en-US" b="1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 token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as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fetch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with the GET call.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After ex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ecuting the get call we will find the token in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Header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Section of the </a:t>
            </a:r>
            <a:r>
              <a:rPr lang="en-US" b="1" dirty="0">
                <a:solidFill>
                  <a:srgbClr val="202124"/>
                </a:solidFill>
                <a:cs typeface="Calibri" panose="020F0502020204030204" pitchFamily="34" charset="0"/>
              </a:rPr>
              <a:t>Response.</a:t>
            </a:r>
            <a:endParaRPr lang="en-US" b="1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350E5-10C4-41E5-B5DC-7C367535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04" y="2795733"/>
            <a:ext cx="5840024" cy="214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7B041-418F-4781-9E24-8FB0A98DA7F0}"/>
              </a:ext>
            </a:extLst>
          </p:cNvPr>
          <p:cNvSpPr txBox="1"/>
          <p:nvPr/>
        </p:nvSpPr>
        <p:spPr>
          <a:xfrm>
            <a:off x="261764" y="4941686"/>
            <a:ext cx="747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In POST call we need to pass this value of x-</a:t>
            </a:r>
            <a:r>
              <a:rPr lang="en-US" dirty="0" err="1"/>
              <a:t>csrf</a:t>
            </a:r>
            <a:r>
              <a:rPr lang="en-US" dirty="0"/>
              <a:t> token in the header section.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98DA5-5EDA-4292-B2CA-6F204039D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83" y="5369696"/>
            <a:ext cx="5774372" cy="1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1386446" cy="1058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DELETE and Update (PUT)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3" y="1246681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corresponding DPC extension classes.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6EEE1AB-531A-47AC-AD27-BBE9C8DD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787757"/>
            <a:ext cx="5235028" cy="428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7772B4-AD23-44D5-A963-09DF88D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377" y="1787757"/>
            <a:ext cx="5183029" cy="433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0E8A40-DDAB-4D55-963A-4475393920B9}"/>
              </a:ext>
            </a:extLst>
          </p:cNvPr>
          <p:cNvCxnSpPr/>
          <p:nvPr/>
        </p:nvCxnSpPr>
        <p:spPr>
          <a:xfrm>
            <a:off x="5922818" y="1734332"/>
            <a:ext cx="0" cy="455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052E42-10B7-4998-B10C-1FE6A0C6699C}"/>
              </a:ext>
            </a:extLst>
          </p:cNvPr>
          <p:cNvSpPr txBox="1"/>
          <p:nvPr/>
        </p:nvSpPr>
        <p:spPr>
          <a:xfrm>
            <a:off x="261763" y="6126580"/>
            <a:ext cx="481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PRODUCTSET_DELETE_ENTITY: </a:t>
            </a:r>
            <a:r>
              <a:rPr lang="en-US" dirty="0">
                <a:hlinkClick r:id="rId5"/>
              </a:rPr>
              <a:t>ProductSetDeleteEntity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98753-1B20-455C-80DC-0AF27944EDC8}"/>
              </a:ext>
            </a:extLst>
          </p:cNvPr>
          <p:cNvSpPr txBox="1"/>
          <p:nvPr/>
        </p:nvSpPr>
        <p:spPr>
          <a:xfrm>
            <a:off x="6122236" y="6069522"/>
            <a:ext cx="525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PRODUCTSET_UPDATE_ENTITY 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ProductSetUpdateEntity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8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set Method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the Get Entity set Method in Browser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Building Get Entity method (Single Product)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the Postman Tool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Setting the Authorization in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Get Entity and Entity set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Create in OData Service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in the SAP Logon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Testing POST calls using postman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set payload in postman to test POST call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x-csrf-token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Update and Delete in service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Set Method for ProductSet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EntitySet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BB02-A318-4BDB-A665-A8893C67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26866"/>
            <a:ext cx="3825582" cy="1969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A748E-CF17-4CD5-8BFE-36868CA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1" r="29952" b="10997"/>
          <a:stretch/>
        </p:blipFill>
        <p:spPr>
          <a:xfrm>
            <a:off x="5545915" y="1420609"/>
            <a:ext cx="6049625" cy="33724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6E161-56DE-48E7-AD4D-F5091AA4C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122"/>
          <a:stretch/>
        </p:blipFill>
        <p:spPr>
          <a:xfrm>
            <a:off x="424871" y="3719139"/>
            <a:ext cx="4915441" cy="2847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6BF3F09-91F0-4EBD-B3AF-3113B4311C73}"/>
              </a:ext>
            </a:extLst>
          </p:cNvPr>
          <p:cNvSpPr/>
          <p:nvPr/>
        </p:nvSpPr>
        <p:spPr>
          <a:xfrm>
            <a:off x="4456057" y="2225458"/>
            <a:ext cx="88425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97374-FCE0-4988-86EB-BBAFE5698772}"/>
              </a:ext>
            </a:extLst>
          </p:cNvPr>
          <p:cNvSpPr txBox="1"/>
          <p:nvPr/>
        </p:nvSpPr>
        <p:spPr>
          <a:xfrm>
            <a:off x="5545915" y="5142985"/>
            <a:ext cx="47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the code just activate the service.</a:t>
            </a:r>
          </a:p>
          <a:p>
            <a:r>
              <a:rPr lang="en-US" dirty="0">
                <a:solidFill>
                  <a:schemeClr val="accent6"/>
                </a:solidFill>
              </a:rPr>
              <a:t>Code for PRODUCTSET_GET_ENTITYSET:</a:t>
            </a:r>
          </a:p>
          <a:p>
            <a:r>
              <a:rPr lang="en-US" dirty="0">
                <a:hlinkClick r:id="rId6"/>
              </a:rPr>
              <a:t>GetEntitySet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Test the Get Entity Set in Browser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per Black" panose="0208090404030B020404" pitchFamily="18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enter the Tcode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n/iwfnd/maint_service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and, there search our service using the filter option.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select the service and press the Call Browser button to open it in the Browser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Just add </a:t>
            </a:r>
            <a:r>
              <a:rPr lang="en-US" dirty="0">
                <a:solidFill>
                  <a:schemeClr val="accent6"/>
                </a:solidFill>
                <a:latin typeface="Calibri" panose="020F0502020204030204"/>
              </a:rPr>
              <a:t>/ProductSet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at the end of the service to call the get product get entity set method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B59B-601D-49E2-BE5C-50821D9AD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48" b="11175"/>
          <a:stretch/>
        </p:blipFill>
        <p:spPr>
          <a:xfrm>
            <a:off x="398163" y="1742882"/>
            <a:ext cx="2757019" cy="2194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AEDCF-B7E7-48FF-A927-8411DBD33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59" b="14573"/>
          <a:stretch/>
        </p:blipFill>
        <p:spPr>
          <a:xfrm>
            <a:off x="398163" y="4353434"/>
            <a:ext cx="2757019" cy="1959945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E631925-8080-4B1E-A83B-E72BEAD68591}"/>
              </a:ext>
            </a:extLst>
          </p:cNvPr>
          <p:cNvSpPr/>
          <p:nvPr/>
        </p:nvSpPr>
        <p:spPr>
          <a:xfrm>
            <a:off x="3903909" y="3960585"/>
            <a:ext cx="12660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E8551E7-BB62-44B1-94F9-37BBF62B0F7E}"/>
              </a:ext>
            </a:extLst>
          </p:cNvPr>
          <p:cNvSpPr/>
          <p:nvPr/>
        </p:nvSpPr>
        <p:spPr>
          <a:xfrm>
            <a:off x="1768510" y="3937068"/>
            <a:ext cx="301450" cy="4163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C3C7F-2120-4EC8-AA40-333AB86C9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21" y="1745042"/>
            <a:ext cx="5996657" cy="451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982D5-3B11-481E-952B-87BECBFF4341}"/>
              </a:ext>
            </a:extLst>
          </p:cNvPr>
          <p:cNvSpPr txBox="1"/>
          <p:nvPr/>
        </p:nvSpPr>
        <p:spPr>
          <a:xfrm>
            <a:off x="6933362" y="6313379"/>
            <a:ext cx="361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the ProductSet in browser</a:t>
            </a:r>
          </a:p>
        </p:txBody>
      </p:sp>
    </p:spTree>
    <p:extLst>
      <p:ext uri="{BB962C8B-B14F-4D97-AF65-F5344CB8AC3E}">
        <p14:creationId xmlns:p14="http://schemas.microsoft.com/office/powerpoint/2010/main" val="288405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class of our service and redefine the method  PRODUCTSET_GET_ENTITY and put the below provided code.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841C0E6-B7A1-447B-B516-FCCE8EB87DB6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9857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 Entity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D4BA-9E68-468B-9A3E-969C7112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5" r="25109" b="8792"/>
          <a:stretch/>
        </p:blipFill>
        <p:spPr>
          <a:xfrm>
            <a:off x="261763" y="1874686"/>
            <a:ext cx="4938973" cy="3774230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C4E513FD-DAB7-45B8-A5D6-D960641D0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4" y="1874686"/>
            <a:ext cx="5363014" cy="3773451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610EDB4-92BC-4836-9A28-84F79F27DFB2}"/>
              </a:ext>
            </a:extLst>
          </p:cNvPr>
          <p:cNvSpPr/>
          <p:nvPr/>
        </p:nvSpPr>
        <p:spPr>
          <a:xfrm>
            <a:off x="5548364" y="3690981"/>
            <a:ext cx="77372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85F4D-EEBC-41D9-9301-7B39CF8ACDCA}"/>
              </a:ext>
            </a:extLst>
          </p:cNvPr>
          <p:cNvSpPr txBox="1"/>
          <p:nvPr/>
        </p:nvSpPr>
        <p:spPr>
          <a:xfrm>
            <a:off x="6734464" y="5755744"/>
            <a:ext cx="480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PRODUCTSET_GET_ENTITY:</a:t>
            </a:r>
          </a:p>
          <a:p>
            <a:r>
              <a:rPr lang="en-US" dirty="0" err="1">
                <a:hlinkClick r:id="rId4"/>
              </a:rPr>
              <a:t>GetEntity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5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Postman is a free tool which can be used to test any kind of REST/OData Services outside of the system. This allows us to consume the data as if an external consumer would really do.</a:t>
            </a:r>
          </a:p>
          <a:p>
            <a:pPr marL="285750" indent="-285750" algn="just" defTabSz="914126">
              <a:buFontTx/>
              <a:buChar char="-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US" sz="1799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 panose="020F0502020204030204" pitchFamily="34" charset="0"/>
            </a:endParaRPr>
          </a:p>
          <a:p>
            <a:pPr marL="285750" indent="-285750" algn="just" defTabSz="914126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As an ABAP developer, you can develop postman collection and deliver it to Fiori Developers for consumption to showcase, what our service is capable of.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as a Chrome app.</a:t>
            </a:r>
          </a:p>
          <a:p>
            <a:pPr marL="285750" indent="-285750" algn="just" defTabSz="914126">
              <a:buFontTx/>
              <a:buChar char="-"/>
            </a:pPr>
            <a:r>
              <a:rPr lang="en-US" dirty="0">
                <a:solidFill>
                  <a:srgbClr val="202124"/>
                </a:solidFill>
              </a:rPr>
              <a:t>You can Download the postman tool from the link give below: </a:t>
            </a:r>
            <a:r>
              <a:rPr lang="en-US" dirty="0">
                <a:hlinkClick r:id="rId3"/>
              </a:rPr>
              <a:t>https://www.postman.com/downloads/</a:t>
            </a:r>
            <a:endParaRPr lang="en-US" dirty="0"/>
          </a:p>
          <a:p>
            <a:pPr lvl="1" algn="just" defTabSz="914126"/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200E29-E2BB-4F85-8893-32CE3DF7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305" y="4290188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70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Postman App Layout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below screen shot shows a basic layout of a request in Postman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E7E9B-D63E-4F2A-B36D-DB78953A8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7" y="1325025"/>
            <a:ext cx="9756155" cy="53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Setting Basic Auth in Postman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38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the </a:t>
            </a:r>
            <a:r>
              <a:rPr lang="en-US" b="1" dirty="0">
                <a:solidFill>
                  <a:schemeClr val="accent6"/>
                </a:solidFill>
              </a:rPr>
              <a:t>Authorization</a:t>
            </a:r>
            <a:r>
              <a:rPr lang="en-US" dirty="0"/>
              <a:t> 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708D5-BE86-4AE5-91E8-794BC682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239457"/>
            <a:ext cx="2743259" cy="998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11D6D-CE2F-4166-882A-32AF4A1C2A0E}"/>
              </a:ext>
            </a:extLst>
          </p:cNvPr>
          <p:cNvSpPr txBox="1"/>
          <p:nvPr/>
        </p:nvSpPr>
        <p:spPr>
          <a:xfrm>
            <a:off x="261764" y="2417390"/>
            <a:ext cx="33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Select </a:t>
            </a:r>
            <a:r>
              <a:rPr lang="en-US" b="1" dirty="0">
                <a:solidFill>
                  <a:schemeClr val="accent6"/>
                </a:solidFill>
              </a:rPr>
              <a:t>Basic Auth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1830C-F4F5-4322-9EBF-D6A2BA01E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3000252"/>
            <a:ext cx="3059789" cy="34255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1DC08-F16D-4597-B5A5-8F92504820D0}"/>
              </a:ext>
            </a:extLst>
          </p:cNvPr>
          <p:cNvCxnSpPr>
            <a:cxnSpLocks/>
          </p:cNvCxnSpPr>
          <p:nvPr/>
        </p:nvCxnSpPr>
        <p:spPr>
          <a:xfrm>
            <a:off x="4592782" y="696191"/>
            <a:ext cx="0" cy="5943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4D403FA-1846-44E2-97A2-21032BD32B10}"/>
              </a:ext>
            </a:extLst>
          </p:cNvPr>
          <p:cNvSpPr txBox="1"/>
          <p:nvPr/>
        </p:nvSpPr>
        <p:spPr>
          <a:xfrm>
            <a:off x="4592782" y="779090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Set the Username and Password.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2BC205-A82A-47F4-AEE2-2C9E18321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702" y="1231321"/>
            <a:ext cx="6119578" cy="14982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3EA730-8E4F-4CBD-BB12-DA7D7C60A8AB}"/>
              </a:ext>
            </a:extLst>
          </p:cNvPr>
          <p:cNvSpPr txBox="1"/>
          <p:nvPr/>
        </p:nvSpPr>
        <p:spPr>
          <a:xfrm>
            <a:off x="4641688" y="2968538"/>
            <a:ext cx="678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Save.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5ED1EE-60C4-4224-B45B-42D45F530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702" y="3520131"/>
            <a:ext cx="6449028" cy="24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10118755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To implement the Create operation in our odata service, go to DPC Extension class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6FB20-C82E-4F1B-B70B-0C5F36FBF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7" r="15538" b="5633"/>
          <a:stretch/>
        </p:blipFill>
        <p:spPr>
          <a:xfrm>
            <a:off x="261762" y="1634435"/>
            <a:ext cx="5289827" cy="394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A8942-661F-46ED-BA50-3EC409BCF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408" y="1634435"/>
            <a:ext cx="5289827" cy="4027247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909DDF9-B92D-4B24-AB05-24758CD14CC7}"/>
              </a:ext>
            </a:extLst>
          </p:cNvPr>
          <p:cNvSpPr/>
          <p:nvPr/>
        </p:nvSpPr>
        <p:spPr>
          <a:xfrm>
            <a:off x="5777802" y="3512127"/>
            <a:ext cx="720974" cy="40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394AF-30B0-4476-B1B5-3FEF035E3B6E}"/>
              </a:ext>
            </a:extLst>
          </p:cNvPr>
          <p:cNvSpPr txBox="1"/>
          <p:nvPr/>
        </p:nvSpPr>
        <p:spPr>
          <a:xfrm>
            <a:off x="384464" y="6068291"/>
            <a:ext cx="4700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Code for PRODUCTSET_CREATE_ENTITY: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CreateProductEntity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09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17552</TotalTime>
  <Words>1034</Words>
  <Application>Microsoft Office PowerPoint</Application>
  <PresentationFormat>Widescreen</PresentationFormat>
  <Paragraphs>110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736</cp:revision>
  <dcterms:created xsi:type="dcterms:W3CDTF">2016-07-10T03:33:26Z</dcterms:created>
  <dcterms:modified xsi:type="dcterms:W3CDTF">2022-03-06T07:53:28Z</dcterms:modified>
</cp:coreProperties>
</file>